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3" r:id="rId10"/>
    <p:sldId id="264" r:id="rId11"/>
    <p:sldId id="265" r:id="rId12"/>
    <p:sldId id="262" r:id="rId13"/>
    <p:sldId id="275" r:id="rId14"/>
    <p:sldId id="271" r:id="rId15"/>
    <p:sldId id="274" r:id="rId16"/>
    <p:sldId id="266" r:id="rId17"/>
    <p:sldId id="272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21F"/>
    <a:srgbClr val="914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>
      <p:cViewPr varScale="1">
        <p:scale>
          <a:sx n="70" d="100"/>
          <a:sy n="70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9E00E-5949-4F93-9A0E-599374AAB3A6}" type="datetimeFigureOut">
              <a:rPr lang="ru-RU" smtClean="0"/>
              <a:pPr/>
              <a:t>02.02.2019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245C2-B783-49E8-9CBB-43CFABE0B2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08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245C2-B783-49E8-9CBB-43CFABE0B299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0099CB-3DD8-42B2-B6F0-A9F309650023}" type="datetimeFigureOut">
              <a:rPr lang="ru-RU" smtClean="0"/>
              <a:pPr/>
              <a:t>02.02.2019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ECE9DC-1275-48C3-BCEC-17D35746F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9CB-3DD8-42B2-B6F0-A9F309650023}" type="datetimeFigureOut">
              <a:rPr lang="ru-RU" smtClean="0"/>
              <a:pPr/>
              <a:t>02.02.2019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CE9DC-1275-48C3-BCEC-17D35746F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80099CB-3DD8-42B2-B6F0-A9F309650023}" type="datetimeFigureOut">
              <a:rPr lang="ru-RU" smtClean="0"/>
              <a:pPr/>
              <a:t>02.02.2019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ECE9DC-1275-48C3-BCEC-17D35746F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9CB-3DD8-42B2-B6F0-A9F309650023}" type="datetimeFigureOut">
              <a:rPr lang="ru-RU" smtClean="0"/>
              <a:pPr/>
              <a:t>02.02.2019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CE9DC-1275-48C3-BCEC-17D35746F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0099CB-3DD8-42B2-B6F0-A9F309650023}" type="datetimeFigureOut">
              <a:rPr lang="ru-RU" smtClean="0"/>
              <a:pPr/>
              <a:t>02.02.2019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6ECE9DC-1275-48C3-BCEC-17D35746F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9CB-3DD8-42B2-B6F0-A9F309650023}" type="datetimeFigureOut">
              <a:rPr lang="ru-RU" smtClean="0"/>
              <a:pPr/>
              <a:t>02.02.2019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CE9DC-1275-48C3-BCEC-17D35746F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9CB-3DD8-42B2-B6F0-A9F309650023}" type="datetimeFigureOut">
              <a:rPr lang="ru-RU" smtClean="0"/>
              <a:pPr/>
              <a:t>02.02.2019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CE9DC-1275-48C3-BCEC-17D35746F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9CB-3DD8-42B2-B6F0-A9F309650023}" type="datetimeFigureOut">
              <a:rPr lang="ru-RU" smtClean="0"/>
              <a:pPr/>
              <a:t>02.02.2019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CE9DC-1275-48C3-BCEC-17D35746F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0099CB-3DD8-42B2-B6F0-A9F309650023}" type="datetimeFigureOut">
              <a:rPr lang="ru-RU" smtClean="0"/>
              <a:pPr/>
              <a:t>02.02.2019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CE9DC-1275-48C3-BCEC-17D35746F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9CB-3DD8-42B2-B6F0-A9F309650023}" type="datetimeFigureOut">
              <a:rPr lang="ru-RU" smtClean="0"/>
              <a:pPr/>
              <a:t>02.02.2019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CE9DC-1275-48C3-BCEC-17D35746F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0099CB-3DD8-42B2-B6F0-A9F309650023}" type="datetimeFigureOut">
              <a:rPr lang="ru-RU" smtClean="0"/>
              <a:pPr/>
              <a:t>02.02.2019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ECE9DC-1275-48C3-BCEC-17D35746F9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80099CB-3DD8-42B2-B6F0-A9F309650023}" type="datetimeFigureOut">
              <a:rPr lang="ru-RU" smtClean="0"/>
              <a:pPr/>
              <a:t>02.02.2019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6ECE9DC-1275-48C3-BCEC-17D35746F9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78000"/>
                <a:satMod val="220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428604"/>
            <a:ext cx="69294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сад и семья</a:t>
            </a:r>
          </a:p>
          <a:p>
            <a:r>
              <a:rPr lang="ru-RU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спекты взаимодействия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5815" t="24588" r="9293" b="14263"/>
          <a:stretch>
            <a:fillRect/>
          </a:stretch>
        </p:blipFill>
        <p:spPr bwMode="auto">
          <a:xfrm>
            <a:off x="1714480" y="3286124"/>
            <a:ext cx="471490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148C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643183"/>
            <a:ext cx="442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День матери</a:t>
            </a:r>
            <a:endParaRPr lang="ru-RU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098" name="Picture 2" descr="D:\ПЕРЕНОС\Desktop\моя работа\фото 18г\100NIKON\DSCN4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923"/>
            <a:ext cx="3286148" cy="2464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D:\ПЕРЕНОС\Desktop\моя работа\фото 18г\100NIKON\DSCN4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41" y="360354"/>
            <a:ext cx="3201569" cy="2401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D:\ПЕРЕНОС\Desktop\моя работа\фото 18г\100NIKON\DSCN44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1" y="3812314"/>
            <a:ext cx="3383493" cy="2537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D:\ПЕРЕНОС\Desktop\моя работа\фото 18г\100NIKON\DSCN44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66" y="3685216"/>
            <a:ext cx="3519202" cy="2639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0"/>
            <a:ext cx="3711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Новый год</a:t>
            </a:r>
            <a:endParaRPr lang="ru-RU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Рисунок 2" descr="E:\НГ\IMG_36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3716055" cy="247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E:\НГ\IMG_36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071546"/>
            <a:ext cx="3458789" cy="230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E:\НГ\IMG_36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14818"/>
            <a:ext cx="2544019" cy="2100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НГ\IMG_367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714752"/>
            <a:ext cx="1928826" cy="2186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:\НГ\IMG_36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143380"/>
            <a:ext cx="257176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1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Выставки</a:t>
            </a:r>
            <a:endParaRPr lang="ru-RU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Picture 2" descr="C:\Users\User\Desktop\DSCN3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5" y="914241"/>
            <a:ext cx="3374105" cy="23052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2" name="Picture 4" descr="D:\ПЕРЕНОС\Desktop\моя работа\лэпбук огород на окне 18 г\DSCN4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60" y="4365104"/>
            <a:ext cx="2831761" cy="21238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5" name="Picture 7" descr="D:\ПЕРЕНОС\Desktop\моя работа\фото 18г\101NIKON\DSCN45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6" r="6730"/>
          <a:stretch/>
        </p:blipFill>
        <p:spPr bwMode="auto">
          <a:xfrm>
            <a:off x="6121954" y="3374658"/>
            <a:ext cx="2592288" cy="24870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" name="Picture 2" descr="G:\DCIM\101NIKON\DSCN45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b="4571"/>
          <a:stretch/>
        </p:blipFill>
        <p:spPr bwMode="auto">
          <a:xfrm>
            <a:off x="4412907" y="937803"/>
            <a:ext cx="3005191" cy="2436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CIM\101NIKON\DSCN457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" t="14892" b="3824"/>
          <a:stretch/>
        </p:blipFill>
        <p:spPr bwMode="auto">
          <a:xfrm>
            <a:off x="117775" y="3557367"/>
            <a:ext cx="2906217" cy="20475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DCIM\101NIKON\DSCN4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7788"/>
            <a:ext cx="2726432" cy="20448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4025"/>
            <a:ext cx="30480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G:\DCIM\101NIKON\DSCN45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r="6695" b="17630"/>
          <a:stretch/>
        </p:blipFill>
        <p:spPr bwMode="auto">
          <a:xfrm>
            <a:off x="323528" y="3429000"/>
            <a:ext cx="2837830" cy="19795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DCIM\101NIKON\DSCN451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1"/>
          <a:stretch/>
        </p:blipFill>
        <p:spPr bwMode="auto">
          <a:xfrm>
            <a:off x="3419872" y="3205150"/>
            <a:ext cx="2603472" cy="22033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DCIM\101NIKON\DSCN451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" t="8115" r="32369" b="6437"/>
          <a:stretch/>
        </p:blipFill>
        <p:spPr bwMode="auto">
          <a:xfrm>
            <a:off x="6441293" y="3429000"/>
            <a:ext cx="2430732" cy="25301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474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14290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Нетрадиционная работа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074" name="Picture 2" descr="D:\ПЕРЕНОС\Desktop\моя работа\фото 18г\101NIKON\DSCN4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70" y="1057795"/>
            <a:ext cx="2361456" cy="1771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ЕРЕНОС\Desktop\моя работа\фото 18г\101NIKON\DSCN4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78" y="1057795"/>
            <a:ext cx="2252732" cy="16895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ПЕРЕНОС\Desktop\моя работа\фото 18г\100NIKON\DSCN4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3" y="3050169"/>
            <a:ext cx="2253444" cy="1690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ПЕРЕНОС\Desktop\моя работа\фото 18г\100NIKON\DSCN43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78" y="2892248"/>
            <a:ext cx="2366392" cy="1774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ПЕРЕНОС\Desktop\моя работа\фото 18г\100NIKON\DSCN43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22176"/>
            <a:ext cx="24384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ПЕРЕНОС\Desktop\моя работа\фото 18г\100NIKON\DSCN43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091" y="2870989"/>
            <a:ext cx="2492350" cy="1869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3" y="4837497"/>
            <a:ext cx="2585049" cy="19390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06" y="4740252"/>
            <a:ext cx="2573628" cy="1927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098" name="Picture 2" descr="D:\ПЕРЕНОС\Desktop\моя работа\все презентиции\фото родительское собрание мой ребенок - моё солнышко\DSCN370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5" t="23274" r="12499" b="17226"/>
          <a:stretch/>
        </p:blipFill>
        <p:spPr bwMode="auto">
          <a:xfrm>
            <a:off x="5868145" y="4970967"/>
            <a:ext cx="2591096" cy="1664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182" y="1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Акции</a:t>
            </a:r>
            <a:endParaRPr lang="ru-RU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 descr="D:\ПЕРЕНОС\Desktop\моя работа\фото 18г\P10100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7" t="23606" r="14626" b="10747"/>
          <a:stretch/>
        </p:blipFill>
        <p:spPr bwMode="auto">
          <a:xfrm>
            <a:off x="5580112" y="1597037"/>
            <a:ext cx="2952328" cy="2132508"/>
          </a:xfrm>
          <a:prstGeom prst="rect">
            <a:avLst/>
          </a:prstGeom>
          <a:ln w="38100" cap="sq">
            <a:solidFill>
              <a:srgbClr val="9148C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ПЕРЕНОС\Desktop\моя работа\готовые проекты\фото птичья столовая\DSCN19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7" t="6690" r="3971"/>
          <a:stretch/>
        </p:blipFill>
        <p:spPr bwMode="auto">
          <a:xfrm>
            <a:off x="172208" y="4534225"/>
            <a:ext cx="2703990" cy="2144603"/>
          </a:xfrm>
          <a:prstGeom prst="rect">
            <a:avLst/>
          </a:prstGeom>
          <a:ln w="38100" cap="sq">
            <a:solidFill>
              <a:srgbClr val="9148C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ПЕРЕНОС\Desktop\моя работа\готовые проекты\фото птичья столовая\DSCN19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5" t="14861" r="22002" b="14273"/>
          <a:stretch/>
        </p:blipFill>
        <p:spPr bwMode="auto">
          <a:xfrm>
            <a:off x="3436904" y="4322012"/>
            <a:ext cx="1604339" cy="2356816"/>
          </a:xfrm>
          <a:prstGeom prst="rect">
            <a:avLst/>
          </a:prstGeom>
          <a:ln w="38100" cap="sq">
            <a:solidFill>
              <a:srgbClr val="9148C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ПЕРЕНОС\Desktop\моя работа\готовые проекты\фото птичья столовая\DSCN19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79304"/>
            <a:ext cx="2799141" cy="2099524"/>
          </a:xfrm>
          <a:prstGeom prst="rect">
            <a:avLst/>
          </a:prstGeom>
          <a:ln w="38100" cap="sq">
            <a:solidFill>
              <a:srgbClr val="9148C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DCIM\102NIKON\DSCN479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2" t="16250" r="30384" b="6057"/>
          <a:stretch/>
        </p:blipFill>
        <p:spPr bwMode="auto">
          <a:xfrm>
            <a:off x="172207" y="409093"/>
            <a:ext cx="1609625" cy="194340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:\DCIM\102NIKON\DSCN479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3" t="3620" r="21154" b="4904"/>
          <a:stretch/>
        </p:blipFill>
        <p:spPr bwMode="auto">
          <a:xfrm>
            <a:off x="3852235" y="1267222"/>
            <a:ext cx="1524058" cy="217054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DCIM\102NIKON\DSCN479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t="16317" r="12966" b="16703"/>
          <a:stretch/>
        </p:blipFill>
        <p:spPr bwMode="auto">
          <a:xfrm>
            <a:off x="1131730" y="2609379"/>
            <a:ext cx="2457832" cy="155647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1428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57356" y="500042"/>
            <a:ext cx="4729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Наши традиции</a:t>
            </a:r>
            <a:endParaRPr lang="ru-RU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Рисунок 3" descr="F:\день Матери 2 мл. гр\DSCN3264 - копия.JPG"/>
          <p:cNvPicPr/>
          <p:nvPr/>
        </p:nvPicPr>
        <p:blipFill>
          <a:blip r:embed="rId2" cstate="print">
            <a:lum contrast="30000"/>
          </a:blip>
          <a:srcRect l="17425" t="18794" r="12050"/>
          <a:stretch>
            <a:fillRect/>
          </a:stretch>
        </p:blipFill>
        <p:spPr bwMode="auto">
          <a:xfrm>
            <a:off x="357158" y="1357298"/>
            <a:ext cx="350046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F:\день Матери 2 мл. гр\DSCN3266.JPG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143372" y="2428868"/>
            <a:ext cx="392909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Полезные интернет - ресурсы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928671"/>
            <a:ext cx="771530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http://www.solnyshko.ee/ - Детский развлекательно-познавательный портал "Солнышко".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http://www.lukoshko.net/ - Лукошко сказок.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http://www.raskraska.ru/ - Раскраска. Интернет-студия Александра Бабушкина.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http://www.detskiysad.ru/ - Детский сад.ру.   Информационно-обозревательный ресурс, на страницах которого можно найти сведения о физическом развитии детей.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</a:rPr>
              <a:t>http</a:t>
            </a:r>
            <a:r>
              <a:rPr lang="ru-RU" sz="2800" dirty="0" smtClean="0">
                <a:solidFill>
                  <a:srgbClr val="002060"/>
                </a:solidFill>
              </a:rPr>
              <a:t>://</a:t>
            </a:r>
            <a:r>
              <a:rPr lang="en-US" sz="2800" dirty="0" smtClean="0">
                <a:solidFill>
                  <a:srgbClr val="002060"/>
                </a:solidFill>
              </a:rPr>
              <a:t>mbdou-4.edusite.ru </a:t>
            </a:r>
            <a:r>
              <a:rPr lang="ru-RU" sz="2800" dirty="0" smtClean="0">
                <a:solidFill>
                  <a:srgbClr val="002060"/>
                </a:solidFill>
              </a:rPr>
              <a:t>– сайт ДОУ № 4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285728"/>
            <a:ext cx="3361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Литература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contrast="20000"/>
          </a:blip>
          <a:srcRect l="3528" t="21581" r="38705" b="40372"/>
          <a:stretch>
            <a:fillRect/>
          </a:stretch>
        </p:blipFill>
        <p:spPr bwMode="auto">
          <a:xfrm>
            <a:off x="428596" y="4214818"/>
            <a:ext cx="407196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Пользователь\Desktop\галина Иван\DSCN3320.JPG"/>
          <p:cNvPicPr/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4643438" y="1214422"/>
            <a:ext cx="3320237" cy="2366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Пользователь\Desktop\галина Иван\DSCN3319.JPG"/>
          <p:cNvPicPr/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357158" y="1142984"/>
            <a:ext cx="335758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148C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Пользователь\Desktop\галина Иван\DSCN3318.JPG"/>
          <p:cNvPicPr/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4929190" y="4000504"/>
            <a:ext cx="285752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66437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+mj-lt"/>
              </a:rPr>
              <a:t>Спасибо за внимание!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Arial Narrow" pitchFamily="34" charset="0"/>
              </a:rPr>
              <a:t>Всем творческих успехов в работе!</a:t>
            </a:r>
            <a:endParaRPr lang="ru-RU" sz="4400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59327" t="23932"/>
          <a:stretch>
            <a:fillRect/>
          </a:stretch>
        </p:blipFill>
        <p:spPr bwMode="auto">
          <a:xfrm>
            <a:off x="2928926" y="3071810"/>
            <a:ext cx="2643206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214422"/>
            <a:ext cx="6429420" cy="485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«Только вместе с родителями,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общими усилиями, педагоги могут дать детям большое человеческое счастье».            В.А.Сухомлинский</a:t>
            </a:r>
          </a:p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 </a:t>
            </a:r>
            <a:endParaRPr lang="ru-RU" sz="3600" i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Рисунок 2" descr="C:\Users\ПК\Desktop\презентации шаблоны\img5.jpg"/>
          <p:cNvPicPr/>
          <p:nvPr/>
        </p:nvPicPr>
        <p:blipFill>
          <a:blip r:embed="rId2" cstate="print"/>
          <a:srcRect l="2411" t="47890" r="78459" b="3579"/>
          <a:stretch>
            <a:fillRect/>
          </a:stretch>
        </p:blipFill>
        <p:spPr bwMode="auto">
          <a:xfrm>
            <a:off x="428596" y="428604"/>
            <a:ext cx="1643074" cy="2357454"/>
          </a:xfrm>
          <a:prstGeom prst="ellipse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" name="Рисунок 3" descr="C:\Users\ПК\Desktop\презентации шаблоны\img5.jpg"/>
          <p:cNvPicPr/>
          <p:nvPr/>
        </p:nvPicPr>
        <p:blipFill>
          <a:blip r:embed="rId2" cstate="print"/>
          <a:srcRect l="77125" t="58333" r="2080" b="11325"/>
          <a:stretch>
            <a:fillRect/>
          </a:stretch>
        </p:blipFill>
        <p:spPr bwMode="auto">
          <a:xfrm>
            <a:off x="7286644" y="4786322"/>
            <a:ext cx="1714512" cy="1714512"/>
          </a:xfrm>
          <a:prstGeom prst="ellipse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357166"/>
            <a:ext cx="65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Цели взаимодействия</a:t>
            </a:r>
            <a:endParaRPr lang="ru-RU" sz="4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500174"/>
            <a:ext cx="67866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совместное воспитание и развитие дошкольников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 создание условий для благоприятного климата взаимодействия с родителями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вовлечение родителей в единое образовательное пространство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 Установление доверительных, партнёрских отношений с родителями 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71480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Задача детского сада</a:t>
            </a:r>
            <a:r>
              <a:rPr lang="ru-RU" sz="4400" b="1" dirty="0" smtClean="0">
                <a:latin typeface="+mj-lt"/>
              </a:rPr>
              <a:t> </a:t>
            </a:r>
            <a:endParaRPr lang="ru-RU" sz="4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000240"/>
            <a:ext cx="735811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Приобщение родителей к участию в жизни детского сада через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поиск эффективных форм и методов сотрудничества,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способствующих формированию активной родительской позиции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5"/>
            <a:ext cx="778674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Принципы взаимодействия   с  родителями</a:t>
            </a:r>
            <a:endParaRPr lang="ru-RU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428868"/>
            <a:ext cx="721523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доброжелательный стиль общения    педагогов с родителями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индивидуальный подход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сотрудничество, а не наставничество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динамичность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285728"/>
            <a:ext cx="47149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Формы взаимодействия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6880" y="3581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2714620"/>
            <a:ext cx="742955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Традиционные – беседы, мастер-классы,дни открытых дверей, выставки совместных работ, праздники и развлечения, информационные стенды, работа с родительским комитетом, оформление папок-передвижек, анкетирование, опрос, традиции группы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Нетрадиционные – фотовыставки, проведение акций, оздоровительных мероприятий, мастер-классы, нетрадиционные родительские собрания 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36555" t="47250" r="20893" b="9776"/>
          <a:stretch>
            <a:fillRect/>
          </a:stretch>
        </p:blipFill>
        <p:spPr bwMode="auto">
          <a:xfrm>
            <a:off x="642910" y="214290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42852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Традиционные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Рисунок 6" descr="F:\день открытых дверей2\DSC_3213.JPG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85720" y="857232"/>
            <a:ext cx="278608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F:\день открытых дверей2\DSC_3215.JPG"/>
          <p:cNvPicPr/>
          <p:nvPr/>
        </p:nvPicPr>
        <p:blipFill>
          <a:blip r:embed="rId3" cstate="print"/>
          <a:srcRect l="18440"/>
          <a:stretch>
            <a:fillRect/>
          </a:stretch>
        </p:blipFill>
        <p:spPr bwMode="auto">
          <a:xfrm>
            <a:off x="1071538" y="4429132"/>
            <a:ext cx="2317665" cy="2136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ПЕРЕНОС\Desktop\все фото\день открытых дверей 2 мл. группа 2017 г\DSCN37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18" y="1052736"/>
            <a:ext cx="3456384" cy="2400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D:\ПЕРЕНОС\Desktop\все фото\день открытых дверей 2 мл. группа 2017 г\DSCN38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37855"/>
            <a:ext cx="3528392" cy="2844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Информационные стенды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4810" y="1428736"/>
            <a:ext cx="37862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Неделя безопасности</a:t>
            </a:r>
          </a:p>
          <a:p>
            <a:r>
              <a:rPr lang="ru-RU" sz="3200" dirty="0" smtClean="0">
                <a:solidFill>
                  <a:srgbClr val="00B0F0"/>
                </a:solidFill>
              </a:rPr>
              <a:t>Неделя  здоровья</a:t>
            </a:r>
          </a:p>
          <a:p>
            <a:r>
              <a:rPr lang="ru-RU" sz="3200" dirty="0" smtClean="0">
                <a:solidFill>
                  <a:srgbClr val="00B0F0"/>
                </a:solidFill>
              </a:rPr>
              <a:t>Неделя игры и народной игрушки</a:t>
            </a:r>
          </a:p>
          <a:p>
            <a:r>
              <a:rPr lang="ru-RU" sz="3200" dirty="0" smtClean="0">
                <a:solidFill>
                  <a:srgbClr val="00B0F0"/>
                </a:solidFill>
              </a:rPr>
              <a:t>Папки-передвижки</a:t>
            </a:r>
          </a:p>
          <a:p>
            <a:endParaRPr lang="ru-RU" dirty="0"/>
          </a:p>
        </p:txBody>
      </p:sp>
      <p:pic>
        <p:nvPicPr>
          <p:cNvPr id="1026" name="Picture 2" descr="C:\Users\User\Desktop\DSCN48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8310" r="4986" b="10347"/>
          <a:stretch/>
        </p:blipFill>
        <p:spPr bwMode="auto">
          <a:xfrm>
            <a:off x="785786" y="1268760"/>
            <a:ext cx="3282158" cy="2315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DSCN48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t="37788" r="2692" b="3141"/>
          <a:stretch/>
        </p:blipFill>
        <p:spPr bwMode="auto">
          <a:xfrm>
            <a:off x="4244615" y="4790315"/>
            <a:ext cx="3800815" cy="1796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DSCN48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15096" r="2405"/>
          <a:stretch/>
        </p:blipFill>
        <p:spPr bwMode="auto">
          <a:xfrm>
            <a:off x="467544" y="4392504"/>
            <a:ext cx="3146916" cy="2188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E021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14290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Неделя здоровья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Рисунок 2" descr="C:\Users\Пользователь\Desktop\галина Иван\DSC051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421481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Пользователь\Desktop\галина Иван\DSC051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143248"/>
            <a:ext cx="4214842" cy="350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894</TotalTime>
  <Words>251</Words>
  <Application>Microsoft Office PowerPoint</Application>
  <PresentationFormat>Экран (4:3)</PresentationFormat>
  <Paragraphs>48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User</cp:lastModifiedBy>
  <cp:revision>82</cp:revision>
  <dcterms:created xsi:type="dcterms:W3CDTF">2017-01-23T18:08:45Z</dcterms:created>
  <dcterms:modified xsi:type="dcterms:W3CDTF">2019-02-02T15:04:11Z</dcterms:modified>
</cp:coreProperties>
</file>